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4"/>
  </p:notesMasterIdLst>
  <p:sldIdLst>
    <p:sldId id="369" r:id="rId3"/>
    <p:sldId id="335" r:id="rId4"/>
    <p:sldId id="363" r:id="rId5"/>
    <p:sldId id="423" r:id="rId6"/>
    <p:sldId id="425" r:id="rId7"/>
    <p:sldId id="424" r:id="rId8"/>
    <p:sldId id="422" r:id="rId9"/>
    <p:sldId id="336" r:id="rId10"/>
    <p:sldId id="338" r:id="rId11"/>
    <p:sldId id="427" r:id="rId12"/>
    <p:sldId id="426" r:id="rId13"/>
    <p:sldId id="340" r:id="rId14"/>
    <p:sldId id="420" r:id="rId15"/>
    <p:sldId id="333" r:id="rId16"/>
    <p:sldId id="428" r:id="rId17"/>
    <p:sldId id="421" r:id="rId18"/>
    <p:sldId id="429" r:id="rId19"/>
    <p:sldId id="430" r:id="rId20"/>
    <p:sldId id="342" r:id="rId21"/>
    <p:sldId id="322" r:id="rId22"/>
    <p:sldId id="374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54" r:id="rId49"/>
    <p:sldId id="355" r:id="rId50"/>
    <p:sldId id="356" r:id="rId51"/>
    <p:sldId id="357" r:id="rId52"/>
    <p:sldId id="358" r:id="rId53"/>
  </p:sldIdLst>
  <p:sldSz cx="13004800" cy="97536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mic Sans MS" panose="030F0702030302020204" pitchFamily="66" charset="0"/>
      <p:regular r:id="rId59"/>
      <p:bold r:id="rId60"/>
      <p:italic r:id="rId61"/>
      <p:boldItalic r:id="rId62"/>
    </p:embeddedFont>
    <p:embeddedFont>
      <p:font typeface="Helvetica Neue" panose="02010600030101010101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2"/>
    <p:restoredTop sz="80565" autoAdjust="0"/>
  </p:normalViewPr>
  <p:slideViewPr>
    <p:cSldViewPr snapToGrid="0">
      <p:cViewPr>
        <p:scale>
          <a:sx n="50" d="100"/>
          <a:sy n="50" d="100"/>
        </p:scale>
        <p:origin x="1632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48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51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3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5082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7112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006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6921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7175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7429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6413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6667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‹#›</a:t>
            </a:fld>
            <a:endParaRPr lang="en-US" sz="11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gs4.cs.princeton.edu/ho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Breadth-first Search [</a:t>
            </a:r>
            <a:r>
              <a:rPr lang="en-US" i="1" dirty="0">
                <a:solidFill>
                  <a:srgbClr val="008000"/>
                </a:solidFill>
                <a:sym typeface="Helvetica Neue" panose="020B0604020202020204"/>
              </a:rPr>
              <a:t>Example </a:t>
            </a:r>
            <a:r>
              <a:rPr lang="en-US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A Brief Introduction to Other Algorithms 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EF84E-C0E1-402E-AE3E-DCBDB0D36F8E}"/>
              </a:ext>
            </a:extLst>
          </p:cNvPr>
          <p:cNvSpPr txBox="1"/>
          <p:nvPr/>
        </p:nvSpPr>
        <p:spPr>
          <a:xfrm>
            <a:off x="115092" y="8197155"/>
            <a:ext cx="126357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ym typeface="Helvetica Neue" panose="020B0604020202020204"/>
              </a:rPr>
              <a:t>Ack: Some slides materials are based on </a:t>
            </a:r>
            <a:r>
              <a:rPr lang="en-US" altLang="zh-CN" sz="2800" i="1" dirty="0">
                <a:sym typeface="Helvetica Neue" panose="020B0604020202020204"/>
              </a:rPr>
              <a:t>Introduction to Algorithms </a:t>
            </a:r>
            <a:r>
              <a:rPr lang="en-US" altLang="zh-CN" sz="2800" dirty="0">
                <a:sym typeface="Helvetica Neue" panose="020B0604020202020204"/>
              </a:rPr>
              <a:t>by </a:t>
            </a:r>
            <a:r>
              <a:rPr lang="en-US" altLang="zh-CN" sz="2800" dirty="0" err="1">
                <a:sym typeface="Helvetica Neue" panose="020B0604020202020204"/>
              </a:rPr>
              <a:t>Cormen</a:t>
            </a:r>
            <a:r>
              <a:rPr lang="en-US" altLang="zh-CN" sz="2800" dirty="0">
                <a:sym typeface="Helvetica Neue" panose="020B0604020202020204"/>
              </a:rPr>
              <a:t> et al. and </a:t>
            </a:r>
            <a:r>
              <a:rPr lang="en-US" altLang="zh-CN" sz="2800" i="1" dirty="0">
                <a:sym typeface="Helvetica Neue" panose="020B0604020202020204"/>
              </a:rPr>
              <a:t>Algorithms, 4th Edition </a:t>
            </a:r>
            <a:r>
              <a:rPr lang="en-US" altLang="zh-CN" sz="2800" dirty="0">
                <a:sym typeface="Helvetica Neue" panose="020B0604020202020204"/>
              </a:rPr>
              <a:t>by Robert Sedgewick and Kevin Wayne</a:t>
            </a:r>
          </a:p>
          <a:p>
            <a:r>
              <a:rPr lang="en-US" altLang="zh-CN" sz="2800" dirty="0">
                <a:sym typeface="Helvetica Neue" panose="020B0604020202020204"/>
              </a:rPr>
              <a:t>Resources: </a:t>
            </a:r>
            <a:r>
              <a:rPr lang="en-US" altLang="zh-CN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https://algs4.cs.princeton.edu/home/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ED18C-00E7-4A41-98B6-42CA2708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F8386-8A61-4D64-A05D-D4F5EC2B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879A6-7812-4385-9D4F-55C4626F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1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BF3C6F-A870-456B-9D71-9675C170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188" y="-376238"/>
            <a:ext cx="14200188" cy="107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77D5DB-DF5B-443D-BA1E-E7111F33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41DemoBreadthFirstSearch">
            <a:hlinkClick r:id="" action="ppaction://media"/>
            <a:extLst>
              <a:ext uri="{FF2B5EF4-FFF2-40B4-BE49-F238E27FC236}">
                <a16:creationId xmlns:a16="http://schemas.microsoft.com/office/drawing/2014/main" id="{75FE3232-AE6B-4111-A04D-74B4E237E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Classical Problems in Graph</a:t>
            </a:r>
            <a:r>
              <a:rPr lang="zh-CN" alt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宋体" panose="02010600030101010101" pitchFamily="2" charset="-122"/>
                <a:cs typeface="Helvetica Neue" panose="020B0604020202020204"/>
                <a:sym typeface="Helvetica Neue" panose="020B0604020202020204"/>
              </a:rPr>
              <a:t>：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宋体" panose="02010600030101010101" pitchFamily="2" charset="-122"/>
                <a:cs typeface="Helvetica Neue" panose="020B0604020202020204"/>
                <a:sym typeface="Helvetica Neue" panose="020B0604020202020204"/>
              </a:rPr>
              <a:t>Example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Topology Sort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DFS + Reverse Post Order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Minimum Spanning Tree</a:t>
            </a:r>
          </a:p>
          <a:p>
            <a:pPr marL="787400" lvl="2" indent="0"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Greedy / Kruskal / Prim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 Path</a:t>
            </a:r>
          </a:p>
          <a:p>
            <a:pPr marL="787400" lvl="2" indent="0">
              <a:buNone/>
            </a:pPr>
            <a:r>
              <a:rPr lang="en-US" sz="3200" dirty="0"/>
              <a:t>	Dijkstra / Acyclic / Bellman-Ford</a:t>
            </a:r>
            <a:endParaRPr lang="en-US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C0372-714B-46BF-894F-075D7D2D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39750" cy="97549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35BC-01C7-4C93-B267-870CF0C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F9846-0065-4D84-ACEE-A9BA28A3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03CB29-0AF9-4C79-89C4-0534EF89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54100" cy="105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800" cy="740156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Enumerate all possible candidate solutions </a:t>
            </a:r>
            <a:b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Use the solutions to these sub-problems to solve larger sub-problems (reusing results)</a:t>
            </a:r>
          </a:p>
        </p:txBody>
      </p:sp>
    </p:spTree>
    <p:extLst>
      <p:ext uri="{BB962C8B-B14F-4D97-AF65-F5344CB8AC3E}">
        <p14:creationId xmlns:p14="http://schemas.microsoft.com/office/powerpoint/2010/main" val="236025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 Algorithm: Change Making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altLang="zh-CN" sz="3600" dirty="0"/>
              <a:t>Given coins of denominations 1,5,10,25 cents; find out a way to give a customer an amount with the fewest number of coins.</a:t>
            </a:r>
          </a:p>
          <a:p>
            <a:pPr marL="165100" indent="0">
              <a:buNone/>
            </a:pPr>
            <a:endParaRPr lang="en-US" altLang="zh-CN" sz="3600" dirty="0"/>
          </a:p>
          <a:p>
            <a:pPr marL="165100" indent="0">
              <a:buNone/>
            </a:pPr>
            <a:r>
              <a:rPr lang="en-US" altLang="zh-CN" sz="3600" dirty="0"/>
              <a:t>Example: 147 cents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26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 : Fibonacci Sequence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2324100"/>
            <a:ext cx="13335000" cy="7429500"/>
          </a:xfrm>
        </p:spPr>
        <p:txBody>
          <a:bodyPr/>
          <a:lstStyle/>
          <a:p>
            <a:pPr marL="165100" indent="0" algn="l">
              <a:buNone/>
            </a:pPr>
            <a:r>
              <a:rPr lang="en-US" altLang="zh-CN" sz="3600" dirty="0"/>
              <a:t>The Fibonacci Sequence is the series of numbers:</a:t>
            </a:r>
          </a:p>
          <a:p>
            <a:pPr marL="165100" indent="0" algn="ctr">
              <a:buNone/>
            </a:pPr>
            <a:r>
              <a:rPr lang="en-US" altLang="zh-CN" sz="3600" dirty="0"/>
              <a:t>0, 1, 1, 2, 3, 5, 8, 13, 21, 34, ...</a:t>
            </a:r>
          </a:p>
          <a:p>
            <a:pPr marL="165100" indent="0" algn="l">
              <a:buNone/>
            </a:pPr>
            <a:r>
              <a:rPr lang="en-US" altLang="zh-CN" sz="3600" dirty="0"/>
              <a:t>The next number is found by adding up the two numbers before it:</a:t>
            </a:r>
          </a:p>
          <a:p>
            <a:pPr marL="165100" indent="0" algn="l">
              <a:buNone/>
            </a:pPr>
            <a:r>
              <a:rPr lang="en-US" altLang="zh-CN" sz="3600" dirty="0"/>
              <a:t>the 2 is found by adding the two numbers before it (1+1),</a:t>
            </a:r>
          </a:p>
          <a:p>
            <a:pPr marL="165100" indent="0" algn="l">
              <a:buNone/>
            </a:pPr>
            <a:r>
              <a:rPr lang="en-US" altLang="zh-CN" sz="3600" dirty="0"/>
              <a:t>the 3 is found by adding the two numbers before it (1+2),</a:t>
            </a:r>
          </a:p>
          <a:p>
            <a:pPr marL="165100" indent="0" algn="l">
              <a:buNone/>
            </a:pPr>
            <a:r>
              <a:rPr lang="en-US" altLang="zh-CN" sz="3600" dirty="0"/>
              <a:t>the 5 is (2+3),</a:t>
            </a:r>
          </a:p>
          <a:p>
            <a:pPr marL="165100" indent="0" algn="l">
              <a:buNone/>
            </a:pPr>
            <a:r>
              <a:rPr lang="en-US" altLang="zh-CN" sz="3600" dirty="0"/>
              <a:t>and so on!</a:t>
            </a:r>
          </a:p>
        </p:txBody>
      </p:sp>
    </p:spTree>
    <p:extLst>
      <p:ext uri="{BB962C8B-B14F-4D97-AF65-F5344CB8AC3E}">
        <p14:creationId xmlns:p14="http://schemas.microsoft.com/office/powerpoint/2010/main" val="172593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/ Q&amp;A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45011-1A7B-463B-9EF1-671C01F2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10" y="5858385"/>
            <a:ext cx="8490347" cy="3585667"/>
          </a:xfrm>
          <a:prstGeom prst="rect">
            <a:avLst/>
          </a:prstGeom>
        </p:spPr>
      </p:pic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Basics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Nodes/ Vertices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contains values and links to its neighbors</a:t>
            </a:r>
            <a:endParaRPr lang="en-US" sz="2600" b="1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Directed: has a source and a destination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dirty="0"/>
              <a:t>W</a:t>
            </a:r>
            <a:r>
              <a:rPr lang="en-US" altLang="zh-CN" dirty="0"/>
              <a:t>eighted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448079" y="5557953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 dirty="0">
                <a:solidFill>
                  <a:srgbClr val="00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671942" y="5758007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Edge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734912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 Graph</a:t>
            </a:r>
          </a:p>
        </p:txBody>
      </p:sp>
      <p:sp>
        <p:nvSpPr>
          <p:cNvPr id="4" name="Shape 663">
            <a:extLst>
              <a:ext uri="{FF2B5EF4-FFF2-40B4-BE49-F238E27FC236}">
                <a16:creationId xmlns:a16="http://schemas.microsoft.com/office/drawing/2014/main" id="{50F824A1-D1CB-4128-A15C-5F6AB80B7B38}"/>
              </a:ext>
            </a:extLst>
          </p:cNvPr>
          <p:cNvSpPr txBox="1"/>
          <p:nvPr/>
        </p:nvSpPr>
        <p:spPr>
          <a:xfrm>
            <a:off x="9469818" y="13094151"/>
            <a:ext cx="1343995" cy="3115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pic>
        <p:nvPicPr>
          <p:cNvPr id="1026" name="Picture 2" descr="Weighted graph – JetBrains Academy">
            <a:extLst>
              <a:ext uri="{FF2B5EF4-FFF2-40B4-BE49-F238E27FC236}">
                <a16:creationId xmlns:a16="http://schemas.microsoft.com/office/drawing/2014/main" id="{F9378082-5950-4798-A244-C9C187E6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50" y="5994246"/>
            <a:ext cx="4530150" cy="31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3">
            <a:extLst>
              <a:ext uri="{FF2B5EF4-FFF2-40B4-BE49-F238E27FC236}">
                <a16:creationId xmlns:a16="http://schemas.microsoft.com/office/drawing/2014/main" id="{1C55E597-F147-480B-AD60-4F670A1C6C90}"/>
              </a:ext>
            </a:extLst>
          </p:cNvPr>
          <p:cNvSpPr txBox="1"/>
          <p:nvPr/>
        </p:nvSpPr>
        <p:spPr>
          <a:xfrm>
            <a:off x="5176608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sp>
        <p:nvSpPr>
          <p:cNvPr id="6" name="Shape 663">
            <a:extLst>
              <a:ext uri="{FF2B5EF4-FFF2-40B4-BE49-F238E27FC236}">
                <a16:creationId xmlns:a16="http://schemas.microsoft.com/office/drawing/2014/main" id="{5772BC5C-BFF7-4EC8-8B50-2D17D3156C53}"/>
              </a:ext>
            </a:extLst>
          </p:cNvPr>
          <p:cNvSpPr txBox="1"/>
          <p:nvPr/>
        </p:nvSpPr>
        <p:spPr>
          <a:xfrm>
            <a:off x="9588980" y="9144320"/>
            <a:ext cx="3236332" cy="2997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Weighted Graph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Tortoise and Rabbits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https://leetcode.com/problems/linked-list-cycle/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Applications - Navigation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0230" y="2324100"/>
            <a:ext cx="11861800" cy="63506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7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1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5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6185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C0FF8F8-A63E-4217-A967-012A1A4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CCBEFA-CA38-4F5C-A4C8-CF9280B9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2324100"/>
            <a:ext cx="11328400" cy="74295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6D312-9371-406D-9CF6-5907A14A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060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9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9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8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 dirty="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5394" r="5393"/>
          <a:stretch>
            <a:fillRect/>
          </a:stretch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Table/Matrix: Pros/ Cons?</a:t>
            </a:r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7EBBD9-B57C-4D02-95FD-2F1B2934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2993824"/>
            <a:ext cx="11125200" cy="65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447833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399732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List: Pros/ Cons?</a:t>
            </a:r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7143BD-62DF-4D74-80D4-0A4CB5AF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62" y="2324100"/>
            <a:ext cx="4230688" cy="7245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D8FD48-818F-489A-8413-869A4C682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94" y="3767931"/>
            <a:ext cx="3948906" cy="5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3C8E34-2A23-41AE-A10A-37577789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108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BC6CB-D3CE-426A-9479-ADA36704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9193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41DemoDepthFirstSearch">
            <a:hlinkClick r:id="" action="ppaction://media"/>
            <a:extLst>
              <a:ext uri="{FF2B5EF4-FFF2-40B4-BE49-F238E27FC236}">
                <a16:creationId xmlns:a16="http://schemas.microsoft.com/office/drawing/2014/main" id="{153C1C1C-29E5-4EDE-9EDD-050927EE9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3206</Words>
  <Application>Microsoft Office PowerPoint</Application>
  <PresentationFormat>自定义</PresentationFormat>
  <Paragraphs>1189</Paragraphs>
  <Slides>51</Slides>
  <Notes>44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Arial</vt:lpstr>
      <vt:lpstr>Calibri</vt:lpstr>
      <vt:lpstr>Comic Sans MS</vt:lpstr>
      <vt:lpstr>Helvetica Neue</vt:lpstr>
      <vt:lpstr>Times New Roman</vt:lpstr>
      <vt:lpstr>Noto Sans Symbols</vt:lpstr>
      <vt:lpstr>Courier New</vt:lpstr>
      <vt:lpstr>Title &amp; Bullets</vt:lpstr>
      <vt:lpstr>cs226-friend004</vt:lpstr>
      <vt:lpstr>Agenda (Afternoon)</vt:lpstr>
      <vt:lpstr>Graph Basics</vt:lpstr>
      <vt:lpstr>Applications - Navigation</vt:lpstr>
      <vt:lpstr>PowerPoint 演示文稿</vt:lpstr>
      <vt:lpstr>Computer Representation of Graph</vt:lpstr>
      <vt:lpstr>Computer Representation of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Classical Problems in Graph：Example</vt:lpstr>
      <vt:lpstr>PowerPoint 演示文稿</vt:lpstr>
      <vt:lpstr>PowerPoint 演示文稿</vt:lpstr>
      <vt:lpstr>Algorithmic Techniques </vt:lpstr>
      <vt:lpstr>Greedy Algorithm: Change Making</vt:lpstr>
      <vt:lpstr>Dynamic programming : Fibonacci Sequence </vt:lpstr>
      <vt:lpstr>Exercise / Q&amp;A</vt:lpstr>
      <vt:lpstr>ADDITIONAL MATERIAL</vt:lpstr>
      <vt:lpstr>Tortoise and Rabbits</vt:lpstr>
      <vt:lpstr>Shortest-Path Problem</vt:lpstr>
      <vt:lpstr>Shortest-Path Problem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Greedy Algorithm</vt:lpstr>
      <vt:lpstr>Greedy Algorithm</vt:lpstr>
      <vt:lpstr>Algorithm for Activity Selection Problem </vt:lpstr>
      <vt:lpstr>Nearest Neighbor Algorithm</vt:lpstr>
      <vt:lpstr>Deficiencies of Nearest 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53</cp:revision>
  <dcterms:created xsi:type="dcterms:W3CDTF">2020-07-11T19:07:00Z</dcterms:created>
  <dcterms:modified xsi:type="dcterms:W3CDTF">2020-07-14T10:23:21Z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